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1" r:id="rId6"/>
    <p:sldId id="272" r:id="rId7"/>
    <p:sldId id="273" r:id="rId8"/>
    <p:sldId id="263" r:id="rId9"/>
    <p:sldId id="264" r:id="rId10"/>
    <p:sldId id="274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Slab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2"/>
    <p:restoredTop sz="81742"/>
  </p:normalViewPr>
  <p:slideViewPr>
    <p:cSldViewPr snapToGrid="0">
      <p:cViewPr varScale="1">
        <p:scale>
          <a:sx n="133" d="100"/>
          <a:sy n="133" d="100"/>
        </p:scale>
        <p:origin x="1168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46d08b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46d08b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7867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8d36699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8d36699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446d08b6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446d08b6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48e9c78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48e9c78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448e9c78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448e9c78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26cc197e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26cc197e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446d08b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446d08b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26cc197e1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26cc197e1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has 929 images: 563 are positive and 366 are negative.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446d08b6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446d08b6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446d08b6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446d08b6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6965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448e9c78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448e9c78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562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448e9c78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448e9c78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46d08b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46d08b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eee8023/covid-chestxray-datase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eee8023/covid-chestxray-datas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6008609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en-US" dirty="0"/>
              <a:t>COVID-19 Detection</a:t>
            </a:r>
            <a:endParaRPr lang="en-US" b="1"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Hooman </a:t>
            </a:r>
            <a:r>
              <a:rPr lang="en-US" dirty="0" err="1"/>
              <a:t>Shiranimehr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Performance on Test Set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2">
                <a:extLst>
                  <a:ext uri="{FF2B5EF4-FFF2-40B4-BE49-F238E27FC236}">
                    <a16:creationId xmlns:a16="http://schemas.microsoft.com/office/drawing/2014/main" id="{AB706F09-041B-8148-8F76-7411F73E2EC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87901" y="1489825"/>
                <a:ext cx="3009818" cy="3078900"/>
              </a:xfrm>
            </p:spPr>
            <p:txBody>
              <a:bodyPr/>
              <a:lstStyle/>
              <a:p>
                <a:pPr lvl="0" indent="-355600">
                  <a:buSzPts val="2000"/>
                  <a:buChar char="❖"/>
                </a:pPr>
                <a:r>
                  <a:rPr lang="en-US" dirty="0"/>
                  <a:t>Accuracy: 78 %</a:t>
                </a:r>
              </a:p>
              <a:p>
                <a:pPr lvl="0" indent="-355600">
                  <a:buSzPts val="2000"/>
                  <a:buChar char="❖"/>
                </a:pPr>
                <a:endParaRPr lang="en-US" dirty="0"/>
              </a:p>
              <a:p>
                <a:pPr lvl="0" indent="-355600">
                  <a:buSzPts val="2000"/>
                  <a:buChar char="❖"/>
                </a:pPr>
                <a:endParaRPr lang="en-US" dirty="0"/>
              </a:p>
              <a:p>
                <a:pPr lvl="0" indent="-355600">
                  <a:buSzPts val="2000"/>
                  <a:buChar char="❖"/>
                </a:pPr>
                <a:r>
                  <a:rPr lang="en-US" dirty="0"/>
                  <a:t>Confusion matrix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39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16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15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70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Text Placeholder 2">
                <a:extLst>
                  <a:ext uri="{FF2B5EF4-FFF2-40B4-BE49-F238E27FC236}">
                    <a16:creationId xmlns:a16="http://schemas.microsoft.com/office/drawing/2014/main" id="{AB706F09-041B-8148-8F76-7411F73E2E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87901" y="1489825"/>
                <a:ext cx="3009818" cy="3078900"/>
              </a:xfrm>
              <a:blipFill>
                <a:blip r:embed="rId3"/>
                <a:stretch>
                  <a:fillRect t="-3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0323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68300">
              <a:buSzPts val="2200"/>
              <a:buChar char="❖"/>
            </a:pPr>
            <a:r>
              <a:rPr lang="en-US" dirty="0"/>
              <a:t>As training set is small, augmenting images seem to be important.</a:t>
            </a:r>
          </a:p>
          <a:p>
            <a:pPr lvl="0" indent="-368300">
              <a:buSzPts val="2200"/>
              <a:buChar char="❖"/>
            </a:pPr>
            <a:endParaRPr lang="en-US" dirty="0"/>
          </a:p>
          <a:p>
            <a:pPr lvl="0" indent="-368300">
              <a:buSzPts val="2200"/>
              <a:buChar char="❖"/>
            </a:pPr>
            <a:r>
              <a:rPr lang="en-US" dirty="0"/>
              <a:t>To avoid overfitting, we had to use relatively large drop out values.</a:t>
            </a:r>
          </a:p>
          <a:p>
            <a:pPr lvl="0" indent="-368300">
              <a:buSzPts val="2200"/>
              <a:buChar char="❖"/>
            </a:pPr>
            <a:endParaRPr lang="en-US" dirty="0"/>
          </a:p>
          <a:p>
            <a:pPr lvl="0" indent="-368300">
              <a:buSzPts val="2200"/>
              <a:buChar char="❖"/>
            </a:pPr>
            <a:r>
              <a:rPr lang="en-US" dirty="0"/>
              <a:t>It seems that accuracy levels over 80% are not easy to achieve with this set of data.</a:t>
            </a:r>
          </a:p>
          <a:p>
            <a:pPr lvl="0" indent="-368300">
              <a:buSzPts val="2200"/>
              <a:buChar char="❖"/>
            </a:pPr>
            <a:endParaRPr lang="en-US" sz="2200" dirty="0"/>
          </a:p>
          <a:p>
            <a:pPr lvl="0" indent="-368300">
              <a:buSzPts val="2200"/>
              <a:buChar char="❖"/>
            </a:pPr>
            <a:r>
              <a:rPr lang="en-US" dirty="0"/>
              <a:t>Given that the ultimate goal of our model is to detect a disease, it may be better to consider precision-recall rather than accuracy.</a:t>
            </a:r>
            <a:endParaRPr sz="2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Research</a:t>
            </a:r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Roboto"/>
              <a:buChar char="❖"/>
            </a:pPr>
            <a:r>
              <a:rPr lang="en-US" dirty="0"/>
              <a:t>Study further optimizing the models. </a:t>
            </a:r>
          </a:p>
          <a:p>
            <a:pPr marL="114300" lvl="0" indent="0">
              <a:buNone/>
            </a:pPr>
            <a:endParaRPr lang="en-US" dirty="0"/>
          </a:p>
          <a:p>
            <a:pPr lvl="0">
              <a:buChar char="❖"/>
            </a:pPr>
            <a:r>
              <a:rPr lang="en-US" dirty="0"/>
              <a:t>Consider other metrics such as Precision, Recall and F1-score.</a:t>
            </a:r>
          </a:p>
          <a:p>
            <a:pPr lvl="0">
              <a:buChar char="❖"/>
            </a:pPr>
            <a:endParaRPr lang="en-US" dirty="0"/>
          </a:p>
          <a:p>
            <a:pPr lvl="0">
              <a:buChar char="❖"/>
            </a:pPr>
            <a:r>
              <a:rPr lang="en-US" dirty="0"/>
              <a:t>Investigate using additional patients’ information to further  enhance models.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Roboto"/>
              <a:buChar char="❖"/>
            </a:pPr>
            <a:r>
              <a:rPr lang="en-US" dirty="0"/>
              <a:t>Kaggle and  </a:t>
            </a:r>
            <a:r>
              <a:rPr lang="en-US" dirty="0">
                <a:hlinkClick r:id="rId3"/>
              </a:rPr>
              <a:t>Dr. Joseph Paul Cohen</a:t>
            </a:r>
            <a:r>
              <a:rPr lang="en-US" dirty="0"/>
              <a:t> (University of Montreal) for providing data </a:t>
            </a:r>
          </a:p>
          <a:p>
            <a:pPr lvl="0">
              <a:buChar char="❖"/>
            </a:pPr>
            <a:endParaRPr lang="en-US" dirty="0"/>
          </a:p>
          <a:p>
            <a:pPr lvl="0">
              <a:buChar char="❖"/>
            </a:pPr>
            <a:r>
              <a:rPr lang="en-US" dirty="0"/>
              <a:t>Lucas Allen for guidance during project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Problem:</a:t>
            </a:r>
            <a:endParaRPr sz="2400"/>
          </a:p>
        </p:txBody>
      </p:sp>
      <p:sp>
        <p:nvSpPr>
          <p:cNvPr id="70" name="Google Shape;70;p14"/>
          <p:cNvSpPr txBox="1"/>
          <p:nvPr/>
        </p:nvSpPr>
        <p:spPr>
          <a:xfrm>
            <a:off x="480750" y="3115150"/>
            <a:ext cx="8222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COVID-19 tests can be costly and slow.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Solution:</a:t>
            </a:r>
            <a:endParaRPr sz="2400"/>
          </a:p>
        </p:txBody>
      </p:sp>
      <p:sp>
        <p:nvSpPr>
          <p:cNvPr id="76" name="Google Shape;76;p15"/>
          <p:cNvSpPr txBox="1"/>
          <p:nvPr/>
        </p:nvSpPr>
        <p:spPr>
          <a:xfrm>
            <a:off x="887825" y="3115150"/>
            <a:ext cx="73080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Use convolutional neural networks and computer vision to detect COVID-19 based on chest X-ray.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298775" y="4629900"/>
            <a:ext cx="64731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</a:pPr>
            <a:r>
              <a:rPr lang="en" dirty="0"/>
              <a:t>Data Source: </a:t>
            </a:r>
            <a:r>
              <a:rPr lang="en-US" u="sng" dirty="0">
                <a:hlinkClick r:id="rId3"/>
              </a:rPr>
              <a:t>https://github.com/ieee8023/covid-chestxray-dataset</a:t>
            </a:r>
            <a:r>
              <a:rPr lang="en-US" dirty="0"/>
              <a:t>. </a:t>
            </a:r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44530" y="1932985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The Data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B2DB610-D3A0-B844-B800-049988D7609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97154" y="546538"/>
            <a:ext cx="2729908" cy="37680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8546C7-3A5B-F34D-A0C2-16B180BCDD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6393" y="217143"/>
            <a:ext cx="1830957" cy="16422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E18931-AB38-B84E-80FC-AC25125837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869" y="2541583"/>
            <a:ext cx="1852481" cy="16422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265500" y="1375775"/>
            <a:ext cx="40452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Wrangling</a:t>
            </a:r>
            <a:endParaRPr dirty="0"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2"/>
          </p:nvPr>
        </p:nvSpPr>
        <p:spPr>
          <a:xfrm>
            <a:off x="4783974" y="724200"/>
            <a:ext cx="4254147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Dropped columns not needed.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sz="9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Replaced nulls with ‘Unknown’/Avg.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sz="9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Removed 21 records wit no image.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sz="9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Images are considered “Positive” if “finding” column in meta data has “COVID-19”. Otherwise,  “Negative”.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sz="900" dirty="0"/>
          </a:p>
          <a:p>
            <a:pPr lvl="0">
              <a:buChar char="❖"/>
            </a:pPr>
            <a:r>
              <a:rPr lang="en-US" dirty="0"/>
              <a:t>75/15/15 split for training/validation/test</a:t>
            </a:r>
          </a:p>
          <a:p>
            <a:pPr lvl="0">
              <a:buChar char="❖"/>
            </a:pPr>
            <a:endParaRPr lang="en-US" dirty="0"/>
          </a:p>
          <a:p>
            <a:pPr lvl="0">
              <a:buChar char="❖"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169247" y="2185800"/>
            <a:ext cx="4045200" cy="7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/>
              <a:t>Exploratory </a:t>
            </a:r>
            <a:br>
              <a:rPr lang="en-US" b="1" dirty="0"/>
            </a:br>
            <a:r>
              <a:rPr lang="en-US" b="1" dirty="0"/>
              <a:t>Data Analysis</a:t>
            </a: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2"/>
          </p:nvPr>
        </p:nvSpPr>
        <p:spPr>
          <a:xfrm>
            <a:off x="4783975" y="724200"/>
            <a:ext cx="39927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har char="❖"/>
            </a:pPr>
            <a:r>
              <a:rPr lang="en-US" dirty="0"/>
              <a:t>Data is relatively balanced (563 positive cases and 366 negative)</a:t>
            </a:r>
          </a:p>
          <a:p>
            <a:pPr lvl="0">
              <a:buChar char="❖"/>
            </a:pPr>
            <a:endParaRPr lang="en-US" dirty="0"/>
          </a:p>
          <a:p>
            <a:pPr lvl="0">
              <a:buChar char="❖"/>
            </a:pPr>
            <a:r>
              <a:rPr lang="en-US" dirty="0"/>
              <a:t>Images have different sizes. So we changed all to 256x256.</a:t>
            </a:r>
          </a:p>
          <a:p>
            <a:pPr lvl="0">
              <a:buChar char="❖"/>
            </a:pPr>
            <a:endParaRPr lang="en-US" dirty="0"/>
          </a:p>
          <a:p>
            <a:pPr lvl="0">
              <a:buChar char="❖"/>
            </a:pPr>
            <a:r>
              <a:rPr lang="en-US" dirty="0"/>
              <a:t>As training set is small (650 images total), it is augmented by generating 11 new images per image.</a:t>
            </a:r>
          </a:p>
          <a:p>
            <a:pPr lvl="0">
              <a:buChar char="❖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30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39999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Model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FDDCD-94D7-DB40-8457-44651FEFA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1" y="1489825"/>
            <a:ext cx="2705560" cy="3078900"/>
          </a:xfrm>
        </p:spPr>
        <p:txBody>
          <a:bodyPr/>
          <a:lstStyle/>
          <a:p>
            <a:pPr lvl="0" indent="-355600">
              <a:buSzPts val="2000"/>
              <a:buChar char="❖"/>
            </a:pPr>
            <a:r>
              <a:rPr lang="en-US" dirty="0" err="1"/>
              <a:t>MobileNet</a:t>
            </a:r>
            <a:r>
              <a:rPr lang="en-US" dirty="0"/>
              <a:t> is used as base model after discarding the last layer of 1000 neurons.</a:t>
            </a:r>
          </a:p>
          <a:p>
            <a:pPr lvl="0" indent="-355600">
              <a:buSzPts val="2000"/>
              <a:buChar char="❖"/>
            </a:pPr>
            <a:endParaRPr lang="en-US" dirty="0"/>
          </a:p>
          <a:p>
            <a:pPr lvl="0" indent="-355600">
              <a:buSzPts val="2000"/>
              <a:buChar char="❖"/>
            </a:pPr>
            <a:r>
              <a:rPr lang="en-US" dirty="0" err="1"/>
              <a:t>MobileNet</a:t>
            </a:r>
            <a:r>
              <a:rPr lang="en-US" dirty="0"/>
              <a:t> has lightweight architecture. It uses </a:t>
            </a:r>
            <a:r>
              <a:rPr lang="en-US" dirty="0" err="1"/>
              <a:t>depthwise</a:t>
            </a:r>
            <a:r>
              <a:rPr lang="en-US" dirty="0"/>
              <a:t> separable convolutions. </a:t>
            </a:r>
          </a:p>
          <a:p>
            <a:pPr lvl="0" indent="-355600">
              <a:buSzPts val="2000"/>
              <a:buChar char="❖"/>
            </a:pPr>
            <a:endParaRPr lang="en-US" dirty="0"/>
          </a:p>
          <a:p>
            <a:pPr lvl="0" indent="-355600">
              <a:buSzPts val="2000"/>
              <a:buChar char="❖"/>
            </a:pPr>
            <a:r>
              <a:rPr lang="en-US" dirty="0"/>
              <a:t>Weights in the base model are pre-trained on ImageNet. 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5C663676-D12F-DF43-9904-DF00A5AAED9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73901" y="1311559"/>
            <a:ext cx="2544679" cy="3660341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8E01D0-99C3-534C-BE3F-F650E2F9B4A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799021" y="801075"/>
            <a:ext cx="3271587" cy="417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07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39999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Model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FDDCD-94D7-DB40-8457-44651FEFA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5"/>
            <a:ext cx="4184099" cy="3078900"/>
          </a:xfrm>
        </p:spPr>
        <p:txBody>
          <a:bodyPr/>
          <a:lstStyle/>
          <a:p>
            <a:pPr lvl="0" indent="-355600">
              <a:buSzPts val="2000"/>
              <a:buChar char="❖"/>
            </a:pPr>
            <a:r>
              <a:rPr lang="en-US" dirty="0"/>
              <a:t>Base model is frozen. </a:t>
            </a:r>
          </a:p>
          <a:p>
            <a:pPr lvl="0" indent="-355600">
              <a:buSzPts val="2000"/>
              <a:buChar char="❖"/>
            </a:pPr>
            <a:endParaRPr lang="en-US" dirty="0"/>
          </a:p>
          <a:p>
            <a:pPr lvl="0" indent="-355600">
              <a:buSzPts val="2000"/>
              <a:buChar char="❖"/>
            </a:pPr>
            <a:r>
              <a:rPr lang="en-US" dirty="0"/>
              <a:t>2 models are considered with 1 layer added to the base model and different dropout values.</a:t>
            </a:r>
          </a:p>
          <a:p>
            <a:pPr lvl="0" indent="-355600">
              <a:buSzPts val="2000"/>
              <a:buChar char="❖"/>
            </a:pPr>
            <a:endParaRPr lang="en-US" dirty="0"/>
          </a:p>
          <a:p>
            <a:pPr lvl="0" indent="-355600">
              <a:buSzPts val="2000"/>
              <a:buChar char="❖"/>
            </a:pPr>
            <a:r>
              <a:rPr lang="en-US" dirty="0"/>
              <a:t>Notice that dropout values are relatively large as lower values lead to overfitting.</a:t>
            </a:r>
            <a:br>
              <a:rPr lang="en-US" dirty="0"/>
            </a:b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F4F549-70F9-D949-A40D-60C765B93F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456"/>
          <a:stretch/>
        </p:blipFill>
        <p:spPr>
          <a:xfrm>
            <a:off x="4984567" y="82760"/>
            <a:ext cx="2932816" cy="4807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647474-4F9E-7440-96A3-2F6752294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567" y="727984"/>
            <a:ext cx="2932816" cy="14617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E71FFC-A917-6649-987E-0C6EF429F4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4567" y="2354282"/>
            <a:ext cx="2932816" cy="27064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Loss and Accuracy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3AAA03-F4A6-7440-8B5E-0C6A871F4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1" r="12821" b="3178"/>
          <a:stretch/>
        </p:blipFill>
        <p:spPr>
          <a:xfrm>
            <a:off x="3734602" y="1142875"/>
            <a:ext cx="2547754" cy="3541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7BE198-AE89-314C-B57C-5924584EF1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995" b="2159"/>
          <a:stretch/>
        </p:blipFill>
        <p:spPr>
          <a:xfrm>
            <a:off x="6433069" y="1142875"/>
            <a:ext cx="2547754" cy="354135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B706F09-041B-8148-8F76-7411F73E2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1" y="1489825"/>
            <a:ext cx="3009818" cy="3078900"/>
          </a:xfrm>
        </p:spPr>
        <p:txBody>
          <a:bodyPr/>
          <a:lstStyle/>
          <a:p>
            <a:pPr lvl="0" indent="-355600">
              <a:buSzPts val="2000"/>
              <a:buChar char="❖"/>
            </a:pPr>
            <a:r>
              <a:rPr lang="en-US" dirty="0"/>
              <a:t>Based on Accuracy-Epoch and Loss-Epoch curves, we choose Model 1.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397</Words>
  <Application>Microsoft Macintosh PowerPoint</Application>
  <PresentationFormat>On-screen Show (16:9)</PresentationFormat>
  <Paragraphs>64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Roboto Slab</vt:lpstr>
      <vt:lpstr>Roboto</vt:lpstr>
      <vt:lpstr>Cambria Math</vt:lpstr>
      <vt:lpstr>Arial</vt:lpstr>
      <vt:lpstr>Marina</vt:lpstr>
      <vt:lpstr>COVID-19 Detection</vt:lpstr>
      <vt:lpstr>The Problem:</vt:lpstr>
      <vt:lpstr>The Solution:</vt:lpstr>
      <vt:lpstr>The Data</vt:lpstr>
      <vt:lpstr>Data Wrangling</vt:lpstr>
      <vt:lpstr>Exploratory  Data Analysis</vt:lpstr>
      <vt:lpstr>Model Selection</vt:lpstr>
      <vt:lpstr>Model Selection</vt:lpstr>
      <vt:lpstr>Loss and Accuracy</vt:lpstr>
      <vt:lpstr>Performance on Test Set</vt:lpstr>
      <vt:lpstr>Takeaways</vt:lpstr>
      <vt:lpstr>Future Research</vt:lpstr>
      <vt:lpstr>Thank You!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City Water Quality</dc:title>
  <cp:lastModifiedBy>Hooman Shirani-Mehr</cp:lastModifiedBy>
  <cp:revision>68</cp:revision>
  <dcterms:modified xsi:type="dcterms:W3CDTF">2020-10-20T20:29:23Z</dcterms:modified>
</cp:coreProperties>
</file>